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1051" r:id="rId2"/>
    <p:sldId id="2076137926" r:id="rId3"/>
    <p:sldId id="2076137925" r:id="rId4"/>
    <p:sldId id="2076137927" r:id="rId5"/>
    <p:sldId id="207613792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8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B803C-3591-491C-993A-A59E683C4BDD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9D4FA1-3E44-49AC-B95E-F6AC6394B04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4911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30ADA-E0B8-4C1B-5891-F4D2DF28BC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DA4A8-95BB-88FE-B9E6-9722FF68D6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AFF6E-53C6-3087-D30A-2F4B96B46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9E2AE-4EE1-FB33-5260-6EEAB114F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F2310-B07E-079C-E61F-878BA8A01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6962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65B26-467B-1C57-AC8E-E48CE403B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3C23C1-5D11-1D2E-BC1D-68EB29EAD9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D9E3A-1518-65EA-EBB3-2F6602954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55059-BC58-40BB-2623-15E175337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7A91A-7B11-9CF5-C062-BB6314738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3595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E77D30-BCD7-A3D8-C689-F30D87C2E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E37AAC-2856-F68F-B43A-93A25FB8C7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1EC15-0110-3F8F-63B1-552A924AC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B8C25-AFEB-CADE-1CAD-C6B7CFA8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82013-5367-519E-6735-25050ECCA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24338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snow, man, skiing, yellow&#10;&#10;Description automatically generated">
            <a:extLst>
              <a:ext uri="{FF2B5EF4-FFF2-40B4-BE49-F238E27FC236}">
                <a16:creationId xmlns:a16="http://schemas.microsoft.com/office/drawing/2014/main" id="{1E6E0CF0-6AC9-4DEE-B9AF-A03E73E176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14"/>
            <a:ext cx="12192000" cy="6854572"/>
          </a:xfrm>
          <a:prstGeom prst="rect">
            <a:avLst/>
          </a:prstGeom>
        </p:spPr>
      </p:pic>
      <p:sp>
        <p:nvSpPr>
          <p:cNvPr id="32" name="Footer Placeholder 2">
            <a:extLst>
              <a:ext uri="{FF2B5EF4-FFF2-40B4-BE49-F238E27FC236}">
                <a16:creationId xmlns:a16="http://schemas.microsoft.com/office/drawing/2014/main" id="{2935E503-BB2E-4844-930F-8E2258DE6BA7}"/>
              </a:ext>
            </a:extLst>
          </p:cNvPr>
          <p:cNvSpPr txBox="1">
            <a:spLocks/>
          </p:cNvSpPr>
          <p:nvPr userDrawn="1"/>
        </p:nvSpPr>
        <p:spPr>
          <a:xfrm>
            <a:off x="595325" y="6435726"/>
            <a:ext cx="3656000" cy="24129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>
                <a:solidFill>
                  <a:schemeClr val="bg1"/>
                </a:solidFill>
                <a:latin typeface="Museo Sans 500" panose="02000000000000000000" pitchFamily="50" charset="0"/>
              </a:rPr>
              <a:t>Confidential – Do Not Distribute</a:t>
            </a: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16D35B5C-5742-4D60-8488-1DA3C6A94E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595325" y="785999"/>
            <a:ext cx="2480429" cy="869133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21F58742-D9CE-4DDB-83C6-ABD650294F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400" y="2721114"/>
            <a:ext cx="7650171" cy="707886"/>
          </a:xfrm>
          <a:prstGeom prst="rect">
            <a:avLst/>
          </a:prstGeom>
          <a:noFill/>
        </p:spPr>
        <p:txBody>
          <a:bodyPr wrap="none" lIns="182880" tIns="91440" rIns="182880" bIns="0" rtlCol="0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title style line one</a:t>
            </a:r>
          </a:p>
        </p:txBody>
      </p:sp>
      <p:sp>
        <p:nvSpPr>
          <p:cNvPr id="14" name="Text Placeholder 39">
            <a:extLst>
              <a:ext uri="{FF2B5EF4-FFF2-40B4-BE49-F238E27FC236}">
                <a16:creationId xmlns:a16="http://schemas.microsoft.com/office/drawing/2014/main" id="{5CF35562-AE87-44E1-BAF2-776C1B07A8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6400" y="3430114"/>
            <a:ext cx="7667805" cy="707886"/>
          </a:xfrm>
          <a:prstGeom prst="rect">
            <a:avLst/>
          </a:prstGeom>
          <a:noFill/>
        </p:spPr>
        <p:txBody>
          <a:bodyPr vert="horz" wrap="none" lIns="182880" tIns="0" rIns="182880" bIns="91440" rtlCol="0" anchor="t" anchorCtr="0">
            <a:spAutoFit/>
          </a:bodyPr>
          <a:lstStyle>
            <a:lvl1pPr marL="0" indent="0">
              <a:lnSpc>
                <a:spcPct val="100000"/>
              </a:lnSpc>
              <a:buNone/>
              <a:defRPr lang="en-US" sz="4000" smtClean="0">
                <a:solidFill>
                  <a:schemeClr val="tx2"/>
                </a:solidFill>
                <a:latin typeface="Museo Sans 700" panose="02000000000000000000" pitchFamily="50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331506" lvl="0" indent="-571500" defTabSz="914400">
              <a:spcBef>
                <a:spcPct val="0"/>
              </a:spcBef>
            </a:pPr>
            <a:r>
              <a:rPr lang="en-US"/>
              <a:t>Click to edit title style line two</a:t>
            </a:r>
          </a:p>
        </p:txBody>
      </p:sp>
      <p:sp>
        <p:nvSpPr>
          <p:cNvPr id="15" name="Text Placeholder 42">
            <a:extLst>
              <a:ext uri="{FF2B5EF4-FFF2-40B4-BE49-F238E27FC236}">
                <a16:creationId xmlns:a16="http://schemas.microsoft.com/office/drawing/2014/main" id="{8828C06D-08BB-4270-A542-FE8B21C6A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3101" y="4300981"/>
            <a:ext cx="4481513" cy="3323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en-US" sz="2400" smtClean="0">
                <a:solidFill>
                  <a:schemeClr val="tx1"/>
                </a:solidFill>
                <a:latin typeface="Museo Sans 700" panose="02000000000000000000" pitchFamily="50" charset="0"/>
              </a:defRPr>
            </a:lvl1pPr>
            <a:lvl2pPr marL="217206" indent="0">
              <a:buNone/>
              <a:defRPr lang="en-US" sz="1800" smtClean="0">
                <a:latin typeface="+mn-lt"/>
              </a:defRPr>
            </a:lvl2pPr>
            <a:lvl3pPr marL="674406" indent="0">
              <a:buNone/>
              <a:defRPr lang="en-US" sz="1800" smtClean="0">
                <a:latin typeface="+mn-lt"/>
              </a:defRPr>
            </a:lvl3pPr>
            <a:lvl4pPr marL="1131606" indent="0">
              <a:buNone/>
              <a:defRPr lang="en-US" sz="1800" smtClean="0">
                <a:latin typeface="+mn-lt"/>
              </a:defRPr>
            </a:lvl4pPr>
            <a:lvl5pPr marL="1588806" indent="0">
              <a:buNone/>
              <a:defRPr lang="en-US" sz="1800">
                <a:latin typeface="+mn-lt"/>
              </a:defRPr>
            </a:lvl5pPr>
          </a:lstStyle>
          <a:p>
            <a:pPr marL="0" lvl="0" defTabSz="914400">
              <a:lnSpc>
                <a:spcPct val="90000"/>
              </a:lnSpc>
            </a:pPr>
            <a:r>
              <a:rPr lang="en-US"/>
              <a:t>Click to edit subtitle style</a:t>
            </a:r>
          </a:p>
        </p:txBody>
      </p:sp>
      <p:sp>
        <p:nvSpPr>
          <p:cNvPr id="16" name="Text Placeholder 48">
            <a:extLst>
              <a:ext uri="{FF2B5EF4-FFF2-40B4-BE49-F238E27FC236}">
                <a16:creationId xmlns:a16="http://schemas.microsoft.com/office/drawing/2014/main" id="{499D5D4C-526C-4811-B56F-0A8DA2E483C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3101" y="5138676"/>
            <a:ext cx="1352871" cy="26391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tx2"/>
                </a:solidFill>
                <a:latin typeface="Museo Sans 700" panose="02000000000000000000" pitchFamily="50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7" name="Text Placeholder 48">
            <a:extLst>
              <a:ext uri="{FF2B5EF4-FFF2-40B4-BE49-F238E27FC236}">
                <a16:creationId xmlns:a16="http://schemas.microsoft.com/office/drawing/2014/main" id="{D303A38C-F9FB-4B81-B529-D09E2047069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3101" y="5407094"/>
            <a:ext cx="402354" cy="26391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tx1"/>
                </a:solidFill>
                <a:latin typeface="Museo Sans 300" panose="02000000000000000000" pitchFamily="50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Text Placeholder 48">
            <a:extLst>
              <a:ext uri="{FF2B5EF4-FFF2-40B4-BE49-F238E27FC236}">
                <a16:creationId xmlns:a16="http://schemas.microsoft.com/office/drawing/2014/main" id="{6913AC82-CE09-412C-B3F0-BF69A6AB79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3101" y="5677299"/>
            <a:ext cx="916918" cy="26391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>
            <a:lvl1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tx1"/>
                </a:solidFill>
                <a:latin typeface="Museo Sans 300" panose="02000000000000000000" pitchFamily="50" charset="0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 smtClean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114000"/>
              </a:lnSpc>
              <a:buNone/>
              <a:defRPr lang="en-US" sz="1600" kern="1200" dirty="0">
                <a:solidFill>
                  <a:schemeClr val="bg1"/>
                </a:solidFill>
                <a:latin typeface="Museo Sans 700" panose="02000000000000000000" pitchFamily="50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Company</a:t>
            </a:r>
          </a:p>
        </p:txBody>
      </p:sp>
    </p:spTree>
    <p:extLst>
      <p:ext uri="{BB962C8B-B14F-4D97-AF65-F5344CB8AC3E}">
        <p14:creationId xmlns:p14="http://schemas.microsoft.com/office/powerpoint/2010/main" val="3391882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hit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6B480E-E883-B344-9828-2DE5B7438BB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E4D291-11B3-604D-8790-866F3262532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719" y="6051486"/>
            <a:ext cx="1938685" cy="82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709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85C07-FAC9-0ED2-5A04-C7D4B1E17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A51F-456C-DD47-0218-07BA675C0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349FE-6253-95DA-2DAF-6FD117123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B9D8E-2BBE-EB7C-CD75-ECF2A787C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A4C26-393E-4B48-DE5B-4996CC2DA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9790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697E0-46A8-AB34-DBF8-B421E53F3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9E45E8-B456-A2FB-CE44-287BAA36C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14060-AAC9-819D-F3CF-1CA270A50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889C2-7AA3-66B1-794C-1327F1A4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B5F5F2-7FEE-FADA-59B4-01E7B9786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996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83BE1-3A2A-DABF-B004-4A970ABAF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D3492-99AD-0DBB-6250-F9111CA93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C54086-D169-7F1D-E8A1-662FE6C4AA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0ADEC2-CCDC-31AF-8FEF-3A7D64450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183EA-3878-9C2D-CA9B-BED0D08E9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C66FD6-1A6F-543B-0571-01BFE9FB7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644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476E4-1634-45EF-696C-0612146C7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4FB8C-FC76-9C1E-EBCF-55390C721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8C2CAF-DC66-2AD2-82A9-6DDF566EDA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92F192-BF1D-0BAD-0B75-029100FBF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4C26D1-5F95-8E72-E310-F8D734607D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078298-047B-AF9B-EC3B-C608B6BDE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9F3212-4C00-5BEA-0F96-FE2E5D645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78CE9-309A-934C-2C4B-DF4857FC9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4197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BF24E-9638-41DA-0C65-ACAF5F87A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8E1C77-9776-CD04-841F-C34713FA2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E13CF-2AD3-92AC-208D-B2B177368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68E5E-9E39-9444-D0BD-FBA6D7010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8796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739069-AE2E-6002-B9E2-FEA10210E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FB00A4-781F-2A8A-4045-3A092E0E2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D2667F-72F1-9680-6E3E-059E527D4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6972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F8F4D-E91D-A10A-23ED-F83FC0F68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DB1A1-C1C0-B779-DF70-E07099719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DACD06-8ECB-479D-A5EB-025F35775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963C0-96AF-C130-3237-336627B8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E76BA7-BD5B-FE74-0E4F-737C812D8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44BCC6-ED9B-2410-5C9A-F49B6E279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403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EE1DB-6641-4E78-0C8F-196075B0A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C86947-80D5-2A3A-B217-D36E5551D2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B3A485-211E-0996-5880-520F3908B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313A6-262F-D925-A66D-D425F6DA6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25B5E1-FD57-C90C-C353-8917F0E34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F7736C-CF71-2827-D3D7-C4F1D4165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5439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249E41-4A92-4BBA-A9A8-B96CC27EF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7EEC4-3202-3468-CED8-D4D4DB78C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6B761-4726-5C04-EB59-EDC27677E6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E6C50-FE79-4608-85B7-6256AFEA0217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614C6A-D702-F32E-5AA9-2B9B1E5782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C72EB-8B0E-5580-FA76-A8CC5BE9B2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B6E5D-56BC-4554-8DCE-0C28115993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4139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svg"/><Relationship Id="rId9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6033D6E-51F2-4219-B460-2CDD6C6EEA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1810" y="3429000"/>
            <a:ext cx="7063665" cy="707886"/>
          </a:xfrm>
          <a:noFill/>
        </p:spPr>
        <p:txBody>
          <a:bodyPr/>
          <a:lstStyle/>
          <a:p>
            <a:r>
              <a:rPr lang="en-US" dirty="0"/>
              <a:t>Question and Answering System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0F0C6B-AD34-E3D5-2835-959A783F2F92}"/>
              </a:ext>
            </a:extLst>
          </p:cNvPr>
          <p:cNvSpPr txBox="1"/>
          <p:nvPr/>
        </p:nvSpPr>
        <p:spPr>
          <a:xfrm>
            <a:off x="792480" y="4946468"/>
            <a:ext cx="22171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Sikha P</a:t>
            </a:r>
          </a:p>
          <a:p>
            <a:r>
              <a:rPr lang="en-US" dirty="0"/>
              <a:t>Partner Solution Desk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3466305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7E44A3C-A238-92C5-8162-8F0D92807DF9}"/>
              </a:ext>
            </a:extLst>
          </p:cNvPr>
          <p:cNvSpPr txBox="1"/>
          <p:nvPr/>
        </p:nvSpPr>
        <p:spPr>
          <a:xfrm>
            <a:off x="4798423" y="980776"/>
            <a:ext cx="1672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Problem</a:t>
            </a:r>
            <a:endParaRPr lang="en-IN" sz="24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123E1A-C608-C8FB-3FD9-EF848AB7B1BF}"/>
              </a:ext>
            </a:extLst>
          </p:cNvPr>
          <p:cNvSpPr txBox="1"/>
          <p:nvPr/>
        </p:nvSpPr>
        <p:spPr>
          <a:xfrm>
            <a:off x="4798423" y="1347505"/>
            <a:ext cx="6827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It is difficult to get instant answers to our questions from a document which has large volume of data without reading the whole document content. </a:t>
            </a:r>
            <a:endParaRPr lang="en-IN" sz="1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D338D2-2B13-0E59-24B6-162A8686BAD5}"/>
              </a:ext>
            </a:extLst>
          </p:cNvPr>
          <p:cNvSpPr/>
          <p:nvPr/>
        </p:nvSpPr>
        <p:spPr>
          <a:xfrm>
            <a:off x="4693920" y="980776"/>
            <a:ext cx="104503" cy="98685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1DA5BB-158E-3B76-947B-A65EAB0D260E}"/>
              </a:ext>
            </a:extLst>
          </p:cNvPr>
          <p:cNvSpPr txBox="1"/>
          <p:nvPr/>
        </p:nvSpPr>
        <p:spPr>
          <a:xfrm>
            <a:off x="4798423" y="2151549"/>
            <a:ext cx="1672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Solution</a:t>
            </a:r>
            <a:endParaRPr lang="en-IN" sz="2400" b="1" dirty="0">
              <a:solidFill>
                <a:srgbClr val="C0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5001180-47B5-8568-908B-8CBA2563E54B}"/>
              </a:ext>
            </a:extLst>
          </p:cNvPr>
          <p:cNvSpPr txBox="1"/>
          <p:nvPr/>
        </p:nvSpPr>
        <p:spPr>
          <a:xfrm>
            <a:off x="4798423" y="2479867"/>
            <a:ext cx="6827520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 </a:t>
            </a:r>
            <a:r>
              <a:rPr lang="en-US" sz="1400" dirty="0"/>
              <a:t>Using A360 AARI Process and </a:t>
            </a:r>
            <a:r>
              <a:rPr lang="en-US" sz="1400" b="0" i="0" dirty="0">
                <a:effectLst/>
              </a:rPr>
              <a:t>tools like OpenAI, LangChain, and Pinecone, we can perform sophisticated searches on this data, allowing us to quickly and efficiently find the information we need.</a:t>
            </a:r>
            <a:r>
              <a:rPr lang="en-IN" sz="1800" kern="0" dirty="0"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IN" sz="1400" kern="0" dirty="0">
                <a:solidFill>
                  <a:srgbClr val="000000"/>
                </a:solidFill>
                <a:effectLst/>
                <a:ea typeface="Times New Roman" panose="02020603050405020304" pitchFamily="18" charset="0"/>
              </a:rPr>
              <a:t>Retrieve relevant contexts to queries from Pinecone and pass these to OpenAI and LangChain to generate an answer backed by real data sources</a:t>
            </a:r>
            <a:endParaRPr lang="en-IN" sz="16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6724C7-3C3F-6038-A91F-BF232C055F44}"/>
              </a:ext>
            </a:extLst>
          </p:cNvPr>
          <p:cNvSpPr/>
          <p:nvPr/>
        </p:nvSpPr>
        <p:spPr>
          <a:xfrm>
            <a:off x="4693920" y="2334355"/>
            <a:ext cx="104503" cy="98685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8D2B652-189A-5957-1D15-08B5025A1232}"/>
              </a:ext>
            </a:extLst>
          </p:cNvPr>
          <p:cNvSpPr/>
          <p:nvPr/>
        </p:nvSpPr>
        <p:spPr>
          <a:xfrm>
            <a:off x="1062446" y="1794424"/>
            <a:ext cx="3056708" cy="258598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39980E2-7E8B-0097-B73F-EC7997D98E59}"/>
              </a:ext>
            </a:extLst>
          </p:cNvPr>
          <p:cNvCxnSpPr>
            <a:cxnSpLocks/>
            <a:stCxn id="23" idx="0"/>
          </p:cNvCxnSpPr>
          <p:nvPr/>
        </p:nvCxnSpPr>
        <p:spPr>
          <a:xfrm>
            <a:off x="2590800" y="1794424"/>
            <a:ext cx="0" cy="12929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 descr="Logo&#10;&#10;Description automatically generated">
            <a:extLst>
              <a:ext uri="{FF2B5EF4-FFF2-40B4-BE49-F238E27FC236}">
                <a16:creationId xmlns:a16="http://schemas.microsoft.com/office/drawing/2014/main" id="{3EBA75B3-026F-AE29-D0A5-4F8AA3CCF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852" y="1932278"/>
            <a:ext cx="793358" cy="1058093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CC4120E-8EF6-64A7-C490-D164564CFF1F}"/>
              </a:ext>
            </a:extLst>
          </p:cNvPr>
          <p:cNvCxnSpPr>
            <a:cxnSpLocks/>
            <a:stCxn id="23" idx="1"/>
            <a:endCxn id="23" idx="3"/>
          </p:cNvCxnSpPr>
          <p:nvPr/>
        </p:nvCxnSpPr>
        <p:spPr>
          <a:xfrm>
            <a:off x="1062446" y="3087418"/>
            <a:ext cx="305670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 descr="Logo, company name&#10;&#10;Description automatically generated">
            <a:extLst>
              <a:ext uri="{FF2B5EF4-FFF2-40B4-BE49-F238E27FC236}">
                <a16:creationId xmlns:a16="http://schemas.microsoft.com/office/drawing/2014/main" id="{B72675A9-AA0A-B776-E1FE-0994992D35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0054" y="2195814"/>
            <a:ext cx="1359292" cy="738746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899F2D5-F3FF-333C-D0F5-070C69D522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806" y="3765494"/>
            <a:ext cx="1288397" cy="409945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783D26C-64BB-196F-7E28-460969814B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6473" y="3118539"/>
            <a:ext cx="2162154" cy="705545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D6F4A50A-5E4E-CB97-67BC-9938149C5087}"/>
              </a:ext>
            </a:extLst>
          </p:cNvPr>
          <p:cNvSpPr txBox="1"/>
          <p:nvPr/>
        </p:nvSpPr>
        <p:spPr>
          <a:xfrm>
            <a:off x="4798423" y="3536796"/>
            <a:ext cx="16720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</a:rPr>
              <a:t>Results</a:t>
            </a:r>
            <a:endParaRPr lang="en-IN" sz="2400" b="1" dirty="0">
              <a:solidFill>
                <a:srgbClr val="FFC000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9E27E11-4199-9967-145D-7393F1FFD414}"/>
              </a:ext>
            </a:extLst>
          </p:cNvPr>
          <p:cNvSpPr txBox="1"/>
          <p:nvPr/>
        </p:nvSpPr>
        <p:spPr>
          <a:xfrm>
            <a:off x="4798423" y="3887261"/>
            <a:ext cx="68275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Tested with different variety of documents with large data and results are meaningful &amp; accurate. The solution is giving summarized answer for the question from the big data document.</a:t>
            </a:r>
            <a:endParaRPr lang="en-IN" sz="14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B2EB826-65EB-893F-BA42-282BA1ADD4E1}"/>
              </a:ext>
            </a:extLst>
          </p:cNvPr>
          <p:cNvSpPr/>
          <p:nvPr/>
        </p:nvSpPr>
        <p:spPr>
          <a:xfrm>
            <a:off x="4693920" y="3652588"/>
            <a:ext cx="104503" cy="98685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2D58155-FFD8-B73C-FFDC-7A34E5DF67FA}"/>
              </a:ext>
            </a:extLst>
          </p:cNvPr>
          <p:cNvSpPr txBox="1"/>
          <p:nvPr/>
        </p:nvSpPr>
        <p:spPr>
          <a:xfrm>
            <a:off x="4780893" y="4970821"/>
            <a:ext cx="29261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Function &amp; Industry</a:t>
            </a:r>
            <a:endParaRPr lang="en-IN" sz="24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1F32ECE-402C-FBC1-AD24-22CAEE2ECDA2}"/>
              </a:ext>
            </a:extLst>
          </p:cNvPr>
          <p:cNvSpPr txBox="1"/>
          <p:nvPr/>
        </p:nvSpPr>
        <p:spPr>
          <a:xfrm>
            <a:off x="4780893" y="5321286"/>
            <a:ext cx="68275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use case can be used in all the industries where we have a lot of questions about any document content.  The document can be a book , a legal contract , a product documentation etc.</a:t>
            </a:r>
            <a:endParaRPr lang="en-IN" sz="1400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52E904D-E765-8C57-B296-1FCE5B737CB1}"/>
              </a:ext>
            </a:extLst>
          </p:cNvPr>
          <p:cNvSpPr/>
          <p:nvPr/>
        </p:nvSpPr>
        <p:spPr>
          <a:xfrm>
            <a:off x="4676390" y="5086613"/>
            <a:ext cx="104503" cy="9868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53B82361-C3AC-D2D0-52E0-503F0A59E2AD}"/>
              </a:ext>
            </a:extLst>
          </p:cNvPr>
          <p:cNvSpPr txBox="1">
            <a:spLocks/>
          </p:cNvSpPr>
          <p:nvPr/>
        </p:nvSpPr>
        <p:spPr>
          <a:xfrm>
            <a:off x="316414" y="251281"/>
            <a:ext cx="7605480" cy="707886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Question and Answering System</a:t>
            </a:r>
          </a:p>
        </p:txBody>
      </p:sp>
    </p:spTree>
    <p:extLst>
      <p:ext uri="{BB962C8B-B14F-4D97-AF65-F5344CB8AC3E}">
        <p14:creationId xmlns:p14="http://schemas.microsoft.com/office/powerpoint/2010/main" val="2111577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F15C646-AB1C-9195-7437-2278DA22F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4" y="3215966"/>
            <a:ext cx="529673" cy="45288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53B3B0B-ECBC-0FD4-DAFE-604F4FEDE602}"/>
              </a:ext>
            </a:extLst>
          </p:cNvPr>
          <p:cNvSpPr/>
          <p:nvPr/>
        </p:nvSpPr>
        <p:spPr>
          <a:xfrm>
            <a:off x="1347139" y="3706387"/>
            <a:ext cx="1108678" cy="3163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Extract Content</a:t>
            </a:r>
            <a:endParaRPr lang="en-IN" sz="11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35C45C9-E5BD-27E8-B72D-397BCA5910A3}"/>
              </a:ext>
            </a:extLst>
          </p:cNvPr>
          <p:cNvSpPr/>
          <p:nvPr/>
        </p:nvSpPr>
        <p:spPr>
          <a:xfrm>
            <a:off x="2784053" y="3706387"/>
            <a:ext cx="1108678" cy="3163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Split in Chunks</a:t>
            </a:r>
            <a:endParaRPr lang="en-IN" sz="11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086DA33-7803-7C3C-32AC-03634F59801F}"/>
              </a:ext>
            </a:extLst>
          </p:cNvPr>
          <p:cNvSpPr/>
          <p:nvPr/>
        </p:nvSpPr>
        <p:spPr>
          <a:xfrm>
            <a:off x="4498339" y="3128504"/>
            <a:ext cx="1004893" cy="2500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Text chunk 1</a:t>
            </a:r>
            <a:endParaRPr lang="en-IN" sz="11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F9501D8-EDC2-2AB0-7B45-66D07C061323}"/>
              </a:ext>
            </a:extLst>
          </p:cNvPr>
          <p:cNvSpPr/>
          <p:nvPr/>
        </p:nvSpPr>
        <p:spPr>
          <a:xfrm>
            <a:off x="4498340" y="3581350"/>
            <a:ext cx="1004893" cy="2500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Text chunk 2</a:t>
            </a:r>
            <a:endParaRPr lang="en-IN" sz="11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B997371-AD86-2527-75AA-518B5B615170}"/>
              </a:ext>
            </a:extLst>
          </p:cNvPr>
          <p:cNvSpPr/>
          <p:nvPr/>
        </p:nvSpPr>
        <p:spPr>
          <a:xfrm>
            <a:off x="4498340" y="4022716"/>
            <a:ext cx="1004893" cy="2500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Text chunk 3</a:t>
            </a:r>
            <a:endParaRPr lang="en-IN" sz="11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2937DE6-0556-2CD1-1483-414396C38A0A}"/>
              </a:ext>
            </a:extLst>
          </p:cNvPr>
          <p:cNvSpPr/>
          <p:nvPr/>
        </p:nvSpPr>
        <p:spPr>
          <a:xfrm>
            <a:off x="4498341" y="4600598"/>
            <a:ext cx="1004893" cy="2500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Text chunk N</a:t>
            </a:r>
            <a:endParaRPr lang="en-IN" sz="11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1A1653-9B26-AD1E-575D-28F3FB0EA873}"/>
              </a:ext>
            </a:extLst>
          </p:cNvPr>
          <p:cNvSpPr txBox="1"/>
          <p:nvPr/>
        </p:nvSpPr>
        <p:spPr>
          <a:xfrm flipH="1">
            <a:off x="4452109" y="4174472"/>
            <a:ext cx="1225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…………</a:t>
            </a:r>
            <a:endParaRPr lang="en-IN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31CCB31-564A-E528-6CB4-41B4028C0359}"/>
              </a:ext>
            </a:extLst>
          </p:cNvPr>
          <p:cNvSpPr/>
          <p:nvPr/>
        </p:nvSpPr>
        <p:spPr>
          <a:xfrm>
            <a:off x="5924666" y="3128504"/>
            <a:ext cx="1004893" cy="2500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Embedding 1</a:t>
            </a:r>
            <a:endParaRPr lang="en-IN" sz="11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C0DD759-37B6-DA1B-20F6-CA95BD4AFA73}"/>
              </a:ext>
            </a:extLst>
          </p:cNvPr>
          <p:cNvSpPr/>
          <p:nvPr/>
        </p:nvSpPr>
        <p:spPr>
          <a:xfrm>
            <a:off x="5924667" y="3581350"/>
            <a:ext cx="1004893" cy="2500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Embedding 2</a:t>
            </a:r>
            <a:endParaRPr lang="en-IN" sz="110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B72A754-9D48-965D-3DA3-96F7D1E1857C}"/>
              </a:ext>
            </a:extLst>
          </p:cNvPr>
          <p:cNvSpPr/>
          <p:nvPr/>
        </p:nvSpPr>
        <p:spPr>
          <a:xfrm>
            <a:off x="5924667" y="4022716"/>
            <a:ext cx="1004893" cy="2500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Embedding 3</a:t>
            </a:r>
            <a:endParaRPr lang="en-IN" sz="110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8C27735-4FD9-AA23-6BC2-0810F12F085E}"/>
              </a:ext>
            </a:extLst>
          </p:cNvPr>
          <p:cNvSpPr/>
          <p:nvPr/>
        </p:nvSpPr>
        <p:spPr>
          <a:xfrm>
            <a:off x="5924668" y="4600598"/>
            <a:ext cx="1004893" cy="25007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Embedding N</a:t>
            </a:r>
            <a:endParaRPr lang="en-IN" sz="11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D2988F-5D74-C094-3DF7-2895D007968B}"/>
              </a:ext>
            </a:extLst>
          </p:cNvPr>
          <p:cNvSpPr txBox="1"/>
          <p:nvPr/>
        </p:nvSpPr>
        <p:spPr>
          <a:xfrm flipH="1">
            <a:off x="5895700" y="4189712"/>
            <a:ext cx="1225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…………</a:t>
            </a:r>
            <a:endParaRPr lang="en-IN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428B6CAF-1FE5-45C0-4239-F8346BE75161}"/>
              </a:ext>
            </a:extLst>
          </p:cNvPr>
          <p:cNvSpPr/>
          <p:nvPr/>
        </p:nvSpPr>
        <p:spPr>
          <a:xfrm>
            <a:off x="7494297" y="3564776"/>
            <a:ext cx="849666" cy="6270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Build</a:t>
            </a:r>
          </a:p>
          <a:p>
            <a:pPr algn="ctr"/>
            <a:r>
              <a:rPr lang="en-US" sz="1100" dirty="0"/>
              <a:t> Semantic Index</a:t>
            </a:r>
            <a:endParaRPr lang="en-IN" sz="1100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82BC7C5-BACF-23A1-469F-46B39B88E19A}"/>
              </a:ext>
            </a:extLst>
          </p:cNvPr>
          <p:cNvSpPr/>
          <p:nvPr/>
        </p:nvSpPr>
        <p:spPr>
          <a:xfrm>
            <a:off x="8531420" y="3600729"/>
            <a:ext cx="787531" cy="5470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Semantic Search</a:t>
            </a:r>
            <a:endParaRPr lang="en-IN" sz="110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0F7E8981-C5C5-3EDC-2AB2-1AF9A770A5B6}"/>
              </a:ext>
            </a:extLst>
          </p:cNvPr>
          <p:cNvSpPr/>
          <p:nvPr/>
        </p:nvSpPr>
        <p:spPr>
          <a:xfrm>
            <a:off x="10640235" y="3429000"/>
            <a:ext cx="919647" cy="62706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LLM Generative AI 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43059A1-111D-F086-D65D-2FDEB9FB1E87}"/>
              </a:ext>
            </a:extLst>
          </p:cNvPr>
          <p:cNvSpPr/>
          <p:nvPr/>
        </p:nvSpPr>
        <p:spPr>
          <a:xfrm>
            <a:off x="10727477" y="1528340"/>
            <a:ext cx="745164" cy="313532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Answer</a:t>
            </a:r>
            <a:endParaRPr lang="en-IN" sz="110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6E033CD0-EBFE-DD64-58FD-05B2D322C840}"/>
              </a:ext>
            </a:extLst>
          </p:cNvPr>
          <p:cNvSpPr/>
          <p:nvPr/>
        </p:nvSpPr>
        <p:spPr>
          <a:xfrm>
            <a:off x="8496223" y="1486176"/>
            <a:ext cx="812807" cy="326999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Question</a:t>
            </a:r>
            <a:r>
              <a:rPr lang="en-US" sz="1100" dirty="0">
                <a:highlight>
                  <a:srgbClr val="FF0000"/>
                </a:highlight>
              </a:rPr>
              <a:t>?</a:t>
            </a:r>
            <a:endParaRPr lang="en-IN" sz="1100" dirty="0">
              <a:highlight>
                <a:srgbClr val="FF0000"/>
              </a:highlight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3D75B59-0428-2CCB-9817-DF3E0CDB93BF}"/>
              </a:ext>
            </a:extLst>
          </p:cNvPr>
          <p:cNvSpPr/>
          <p:nvPr/>
        </p:nvSpPr>
        <p:spPr>
          <a:xfrm>
            <a:off x="8405796" y="2343906"/>
            <a:ext cx="1030521" cy="32699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Query Embedding</a:t>
            </a:r>
            <a:endParaRPr lang="en-IN" sz="1100" dirty="0"/>
          </a:p>
        </p:txBody>
      </p:sp>
      <p:pic>
        <p:nvPicPr>
          <p:cNvPr id="27" name="Graphic 26" descr="Database with solid fill">
            <a:extLst>
              <a:ext uri="{FF2B5EF4-FFF2-40B4-BE49-F238E27FC236}">
                <a16:creationId xmlns:a16="http://schemas.microsoft.com/office/drawing/2014/main" id="{70BB6177-5F40-DBF4-4BBF-D7FA1176B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93371" y="4725634"/>
            <a:ext cx="451518" cy="451518"/>
          </a:xfrm>
          <a:prstGeom prst="rect">
            <a:avLst/>
          </a:prstGeom>
        </p:spPr>
      </p:pic>
      <p:pic>
        <p:nvPicPr>
          <p:cNvPr id="29" name="Graphic 28" descr="Gantt Chart outline">
            <a:extLst>
              <a:ext uri="{FF2B5EF4-FFF2-40B4-BE49-F238E27FC236}">
                <a16:creationId xmlns:a16="http://schemas.microsoft.com/office/drawing/2014/main" id="{A6422C6E-DEC0-642F-7BB1-0E89462CBB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33850" y="4725634"/>
            <a:ext cx="451518" cy="45151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0B104A3-AF92-8C00-B830-E7AAD01F15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6317" y="145832"/>
            <a:ext cx="851220" cy="1082966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B4512B5-AFCD-CC40-C389-4B995D10DD71}"/>
              </a:ext>
            </a:extLst>
          </p:cNvPr>
          <p:cNvCxnSpPr>
            <a:cxnSpLocks/>
            <a:stCxn id="119" idx="3"/>
            <a:endCxn id="7" idx="1"/>
          </p:cNvCxnSpPr>
          <p:nvPr/>
        </p:nvCxnSpPr>
        <p:spPr>
          <a:xfrm flipV="1">
            <a:off x="897174" y="3864552"/>
            <a:ext cx="449965" cy="96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BE109D72-8A47-4A4A-9E65-8D6AD5E678DF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2455817" y="3864552"/>
            <a:ext cx="3282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5E2F515-919E-60FB-1CAA-D04B9D81D39A}"/>
              </a:ext>
            </a:extLst>
          </p:cNvPr>
          <p:cNvCxnSpPr>
            <a:stCxn id="8" idx="3"/>
            <a:endCxn id="9" idx="1"/>
          </p:cNvCxnSpPr>
          <p:nvPr/>
        </p:nvCxnSpPr>
        <p:spPr>
          <a:xfrm flipV="1">
            <a:off x="3892731" y="3253541"/>
            <a:ext cx="605608" cy="611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9999F44-C755-9467-044F-2218EBE37FB1}"/>
              </a:ext>
            </a:extLst>
          </p:cNvPr>
          <p:cNvCxnSpPr>
            <a:stCxn id="8" idx="3"/>
            <a:endCxn id="10" idx="1"/>
          </p:cNvCxnSpPr>
          <p:nvPr/>
        </p:nvCxnSpPr>
        <p:spPr>
          <a:xfrm flipV="1">
            <a:off x="3892731" y="3706387"/>
            <a:ext cx="605609" cy="1581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FA6B71FB-3118-16BF-0631-2DA29FA19396}"/>
              </a:ext>
            </a:extLst>
          </p:cNvPr>
          <p:cNvCxnSpPr>
            <a:stCxn id="8" idx="3"/>
            <a:endCxn id="11" idx="1"/>
          </p:cNvCxnSpPr>
          <p:nvPr/>
        </p:nvCxnSpPr>
        <p:spPr>
          <a:xfrm>
            <a:off x="3892731" y="3864552"/>
            <a:ext cx="605609" cy="2832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D9804F5-72B1-BB2D-050A-808D2607355C}"/>
              </a:ext>
            </a:extLst>
          </p:cNvPr>
          <p:cNvCxnSpPr>
            <a:stCxn id="8" idx="3"/>
            <a:endCxn id="13" idx="1"/>
          </p:cNvCxnSpPr>
          <p:nvPr/>
        </p:nvCxnSpPr>
        <p:spPr>
          <a:xfrm>
            <a:off x="3892731" y="3864552"/>
            <a:ext cx="605610" cy="8610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F2FDE34-6FBB-1E90-61F8-F3073E1EEAEF}"/>
              </a:ext>
            </a:extLst>
          </p:cNvPr>
          <p:cNvCxnSpPr>
            <a:stCxn id="9" idx="3"/>
            <a:endCxn id="15" idx="1"/>
          </p:cNvCxnSpPr>
          <p:nvPr/>
        </p:nvCxnSpPr>
        <p:spPr>
          <a:xfrm>
            <a:off x="5503232" y="3253541"/>
            <a:ext cx="4214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6DCCDB4-317F-12F6-78F3-ADF07186828E}"/>
              </a:ext>
            </a:extLst>
          </p:cNvPr>
          <p:cNvCxnSpPr>
            <a:stCxn id="10" idx="3"/>
            <a:endCxn id="16" idx="1"/>
          </p:cNvCxnSpPr>
          <p:nvPr/>
        </p:nvCxnSpPr>
        <p:spPr>
          <a:xfrm>
            <a:off x="5503233" y="3706387"/>
            <a:ext cx="4214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E7880AF-E58F-94F1-0E85-1623A11E0BD7}"/>
              </a:ext>
            </a:extLst>
          </p:cNvPr>
          <p:cNvCxnSpPr>
            <a:stCxn id="11" idx="3"/>
          </p:cNvCxnSpPr>
          <p:nvPr/>
        </p:nvCxnSpPr>
        <p:spPr>
          <a:xfrm flipV="1">
            <a:off x="5503233" y="4147752"/>
            <a:ext cx="39246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489333A-09E3-A043-82D0-5AE3B9D18655}"/>
              </a:ext>
            </a:extLst>
          </p:cNvPr>
          <p:cNvCxnSpPr>
            <a:stCxn id="13" idx="3"/>
            <a:endCxn id="18" idx="1"/>
          </p:cNvCxnSpPr>
          <p:nvPr/>
        </p:nvCxnSpPr>
        <p:spPr>
          <a:xfrm>
            <a:off x="5503234" y="4725635"/>
            <a:ext cx="4214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F64A2FD3-9BA8-78D4-1352-64E3057D70FA}"/>
              </a:ext>
            </a:extLst>
          </p:cNvPr>
          <p:cNvCxnSpPr>
            <a:stCxn id="15" idx="3"/>
            <a:endCxn id="20" idx="1"/>
          </p:cNvCxnSpPr>
          <p:nvPr/>
        </p:nvCxnSpPr>
        <p:spPr>
          <a:xfrm>
            <a:off x="6929559" y="3253541"/>
            <a:ext cx="564738" cy="624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C68FF472-EBAF-9C64-16CB-53F943A7320C}"/>
              </a:ext>
            </a:extLst>
          </p:cNvPr>
          <p:cNvCxnSpPr>
            <a:stCxn id="16" idx="3"/>
            <a:endCxn id="20" idx="1"/>
          </p:cNvCxnSpPr>
          <p:nvPr/>
        </p:nvCxnSpPr>
        <p:spPr>
          <a:xfrm>
            <a:off x="6929560" y="3706387"/>
            <a:ext cx="564737" cy="1719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EC2A61D-E2DE-AFFC-1DE4-FEB5B1D2DA15}"/>
              </a:ext>
            </a:extLst>
          </p:cNvPr>
          <p:cNvCxnSpPr>
            <a:cxnSpLocks/>
            <a:stCxn id="17" idx="3"/>
            <a:endCxn id="20" idx="1"/>
          </p:cNvCxnSpPr>
          <p:nvPr/>
        </p:nvCxnSpPr>
        <p:spPr>
          <a:xfrm flipV="1">
            <a:off x="6929560" y="3878308"/>
            <a:ext cx="564737" cy="269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65B1BC8-CED4-1C8E-4C06-B1CE363C816C}"/>
              </a:ext>
            </a:extLst>
          </p:cNvPr>
          <p:cNvCxnSpPr>
            <a:cxnSpLocks/>
            <a:stCxn id="18" idx="3"/>
            <a:endCxn id="20" idx="1"/>
          </p:cNvCxnSpPr>
          <p:nvPr/>
        </p:nvCxnSpPr>
        <p:spPr>
          <a:xfrm flipV="1">
            <a:off x="6929561" y="3878308"/>
            <a:ext cx="564736" cy="8473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BF88087-7DAF-1D4B-88AE-D0055896BF15}"/>
              </a:ext>
            </a:extLst>
          </p:cNvPr>
          <p:cNvCxnSpPr>
            <a:stCxn id="20" idx="2"/>
            <a:endCxn id="27" idx="0"/>
          </p:cNvCxnSpPr>
          <p:nvPr/>
        </p:nvCxnSpPr>
        <p:spPr>
          <a:xfrm>
            <a:off x="7919130" y="4191839"/>
            <a:ext cx="0" cy="533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65241F1-5D90-3264-F677-B038D5909825}"/>
              </a:ext>
            </a:extLst>
          </p:cNvPr>
          <p:cNvCxnSpPr>
            <a:stCxn id="24" idx="2"/>
          </p:cNvCxnSpPr>
          <p:nvPr/>
        </p:nvCxnSpPr>
        <p:spPr>
          <a:xfrm flipH="1">
            <a:off x="8902626" y="1813175"/>
            <a:ext cx="1" cy="5307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4257701-445F-D45B-5D49-D7DCF7DAF0C8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8902626" y="2670905"/>
            <a:ext cx="18431" cy="910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4B02C90-05FC-4812-8082-7E766E3AB3C6}"/>
              </a:ext>
            </a:extLst>
          </p:cNvPr>
          <p:cNvCxnSpPr>
            <a:cxnSpLocks/>
          </p:cNvCxnSpPr>
          <p:nvPr/>
        </p:nvCxnSpPr>
        <p:spPr>
          <a:xfrm flipH="1">
            <a:off x="8036275" y="4174472"/>
            <a:ext cx="750674" cy="7328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F752F881-0661-F443-55CB-82C84D82D78D}"/>
              </a:ext>
            </a:extLst>
          </p:cNvPr>
          <p:cNvCxnSpPr>
            <a:cxnSpLocks/>
            <a:endCxn id="29" idx="1"/>
          </p:cNvCxnSpPr>
          <p:nvPr/>
        </p:nvCxnSpPr>
        <p:spPr>
          <a:xfrm>
            <a:off x="8042761" y="4951393"/>
            <a:ext cx="19910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E6CD332-EF41-AEE4-0492-3B7DA1F07A45}"/>
              </a:ext>
            </a:extLst>
          </p:cNvPr>
          <p:cNvCxnSpPr>
            <a:stCxn id="29" idx="3"/>
            <a:endCxn id="22" idx="2"/>
          </p:cNvCxnSpPr>
          <p:nvPr/>
        </p:nvCxnSpPr>
        <p:spPr>
          <a:xfrm flipV="1">
            <a:off x="10485368" y="4056063"/>
            <a:ext cx="614691" cy="895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A52DBD36-9D28-3114-39BE-377713984E12}"/>
              </a:ext>
            </a:extLst>
          </p:cNvPr>
          <p:cNvCxnSpPr>
            <a:cxnSpLocks/>
          </p:cNvCxnSpPr>
          <p:nvPr/>
        </p:nvCxnSpPr>
        <p:spPr>
          <a:xfrm flipV="1">
            <a:off x="11072689" y="1841872"/>
            <a:ext cx="27369" cy="15871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978EFDB-F24B-1971-9AC0-3C0225A13AC7}"/>
              </a:ext>
            </a:extLst>
          </p:cNvPr>
          <p:cNvCxnSpPr>
            <a:cxnSpLocks/>
            <a:endCxn id="24" idx="0"/>
          </p:cNvCxnSpPr>
          <p:nvPr/>
        </p:nvCxnSpPr>
        <p:spPr>
          <a:xfrm flipH="1">
            <a:off x="8902627" y="914400"/>
            <a:ext cx="533690" cy="571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EC09443-AF12-93B2-7DCB-0F96B65AE7A1}"/>
              </a:ext>
            </a:extLst>
          </p:cNvPr>
          <p:cNvCxnSpPr>
            <a:cxnSpLocks/>
            <a:stCxn id="23" idx="0"/>
            <a:endCxn id="32" idx="3"/>
          </p:cNvCxnSpPr>
          <p:nvPr/>
        </p:nvCxnSpPr>
        <p:spPr>
          <a:xfrm flipH="1" flipV="1">
            <a:off x="10287537" y="687315"/>
            <a:ext cx="812522" cy="841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>
            <a:extLst>
              <a:ext uri="{FF2B5EF4-FFF2-40B4-BE49-F238E27FC236}">
                <a16:creationId xmlns:a16="http://schemas.microsoft.com/office/drawing/2014/main" id="{FB942A1D-9AA9-68A5-F086-C9456D0D6AA0}"/>
              </a:ext>
            </a:extLst>
          </p:cNvPr>
          <p:cNvSpPr txBox="1"/>
          <p:nvPr/>
        </p:nvSpPr>
        <p:spPr>
          <a:xfrm>
            <a:off x="9786927" y="5099453"/>
            <a:ext cx="1096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Ranked results</a:t>
            </a:r>
            <a:endParaRPr lang="en-IN" sz="12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9F0A4D8-D93F-31EF-E5EE-866DC050B19A}"/>
              </a:ext>
            </a:extLst>
          </p:cNvPr>
          <p:cNvSpPr txBox="1"/>
          <p:nvPr/>
        </p:nvSpPr>
        <p:spPr>
          <a:xfrm>
            <a:off x="7400025" y="5128458"/>
            <a:ext cx="12046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Knowledge Base</a:t>
            </a:r>
            <a:endParaRPr lang="en-IN" sz="12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1793A210-5F3B-B895-ACA2-C1F705E214FB}"/>
              </a:ext>
            </a:extLst>
          </p:cNvPr>
          <p:cNvSpPr txBox="1"/>
          <p:nvPr/>
        </p:nvSpPr>
        <p:spPr>
          <a:xfrm>
            <a:off x="9583462" y="1134384"/>
            <a:ext cx="6782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RPA Bot</a:t>
            </a:r>
            <a:endParaRPr lang="en-IN" sz="12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87AC985A-E7C7-48E4-6A9D-555489D079F9}"/>
              </a:ext>
            </a:extLst>
          </p:cNvPr>
          <p:cNvSpPr txBox="1"/>
          <p:nvPr/>
        </p:nvSpPr>
        <p:spPr>
          <a:xfrm>
            <a:off x="4750462" y="5565130"/>
            <a:ext cx="15055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LangChain &amp; Open AI</a:t>
            </a:r>
            <a:endParaRPr lang="en-IN" sz="1200" i="1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9BE3CD5-AF3F-679E-3F70-443EF80018FD}"/>
              </a:ext>
            </a:extLst>
          </p:cNvPr>
          <p:cNvSpPr txBox="1"/>
          <p:nvPr/>
        </p:nvSpPr>
        <p:spPr>
          <a:xfrm>
            <a:off x="8639753" y="5569727"/>
            <a:ext cx="20877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LangChain &amp; Pinecone</a:t>
            </a:r>
            <a:endParaRPr lang="en-IN" sz="1200" i="1" dirty="0"/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94DEF382-224C-42A2-5D59-6123F88ED988}"/>
              </a:ext>
            </a:extLst>
          </p:cNvPr>
          <p:cNvCxnSpPr>
            <a:cxnSpLocks/>
          </p:cNvCxnSpPr>
          <p:nvPr/>
        </p:nvCxnSpPr>
        <p:spPr>
          <a:xfrm flipH="1">
            <a:off x="1471749" y="5703629"/>
            <a:ext cx="3169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465A6406-1FE2-BCAB-78A8-2092F8F1C1B7}"/>
              </a:ext>
            </a:extLst>
          </p:cNvPr>
          <p:cNvCxnSpPr>
            <a:stCxn id="89" idx="3"/>
          </p:cNvCxnSpPr>
          <p:nvPr/>
        </p:nvCxnSpPr>
        <p:spPr>
          <a:xfrm flipV="1">
            <a:off x="6256002" y="5703629"/>
            <a:ext cx="15294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938B055D-AFEA-4A22-BD14-9069EBE3B1E1}"/>
              </a:ext>
            </a:extLst>
          </p:cNvPr>
          <p:cNvCxnSpPr>
            <a:stCxn id="90" idx="1"/>
          </p:cNvCxnSpPr>
          <p:nvPr/>
        </p:nvCxnSpPr>
        <p:spPr>
          <a:xfrm flipH="1" flipV="1">
            <a:off x="7919130" y="5703629"/>
            <a:ext cx="720623" cy="4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871AB5A1-4A5C-BD47-6528-12EA4CDA6DB5}"/>
              </a:ext>
            </a:extLst>
          </p:cNvPr>
          <p:cNvCxnSpPr/>
          <p:nvPr/>
        </p:nvCxnSpPr>
        <p:spPr>
          <a:xfrm>
            <a:off x="10259609" y="5703629"/>
            <a:ext cx="12130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50BB9F52-14AB-2DDB-D559-FF00D989A8AA}"/>
              </a:ext>
            </a:extLst>
          </p:cNvPr>
          <p:cNvSpPr txBox="1"/>
          <p:nvPr/>
        </p:nvSpPr>
        <p:spPr>
          <a:xfrm>
            <a:off x="37374" y="4008032"/>
            <a:ext cx="9000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300+ Pages</a:t>
            </a:r>
            <a:endParaRPr lang="en-IN" sz="1200" i="1" dirty="0"/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53DAFDD7-FE3A-9163-1342-DE74157FDA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14712" y="5842129"/>
            <a:ext cx="561975" cy="514350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B575CFD1-974F-04C5-781F-94D6169E904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50757" y="5837473"/>
            <a:ext cx="752475" cy="49530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84B51F87-100D-49E3-AC4D-6743436732C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601189" y="5875573"/>
            <a:ext cx="371475" cy="457200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E2444A83-3E8A-8315-B716-639AAB751D7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41458" y="5837473"/>
            <a:ext cx="694860" cy="457376"/>
          </a:xfrm>
          <a:prstGeom prst="rect">
            <a:avLst/>
          </a:prstGeom>
        </p:spPr>
      </p:pic>
      <p:sp>
        <p:nvSpPr>
          <p:cNvPr id="119" name="Rectangle: Rounded Corners 118">
            <a:extLst>
              <a:ext uri="{FF2B5EF4-FFF2-40B4-BE49-F238E27FC236}">
                <a16:creationId xmlns:a16="http://schemas.microsoft.com/office/drawing/2014/main" id="{2126C253-9938-DCBC-3DD7-FF43B7B8CB7D}"/>
              </a:ext>
            </a:extLst>
          </p:cNvPr>
          <p:cNvSpPr/>
          <p:nvPr/>
        </p:nvSpPr>
        <p:spPr>
          <a:xfrm>
            <a:off x="77631" y="3735741"/>
            <a:ext cx="819543" cy="27699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Pdf /docx</a:t>
            </a:r>
            <a:endParaRPr lang="en-IN" sz="1100" dirty="0"/>
          </a:p>
        </p:txBody>
      </p:sp>
      <p:pic>
        <p:nvPicPr>
          <p:cNvPr id="128" name="Picture 127">
            <a:extLst>
              <a:ext uri="{FF2B5EF4-FFF2-40B4-BE49-F238E27FC236}">
                <a16:creationId xmlns:a16="http://schemas.microsoft.com/office/drawing/2014/main" id="{1A869D8F-17AF-677F-C675-0791F8299E8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1915" y="3160023"/>
            <a:ext cx="379248" cy="478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897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53B82361-C3AC-D2D0-52E0-503F0A59E2AD}"/>
              </a:ext>
            </a:extLst>
          </p:cNvPr>
          <p:cNvSpPr txBox="1">
            <a:spLocks/>
          </p:cNvSpPr>
          <p:nvPr/>
        </p:nvSpPr>
        <p:spPr>
          <a:xfrm>
            <a:off x="345446" y="301780"/>
            <a:ext cx="7605480" cy="707886"/>
          </a:xfrm>
          <a:prstGeom prst="rect">
            <a:avLst/>
          </a:prstGeom>
          <a:noFill/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Process Flow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56F649-9CA5-F44E-3D9F-4C0AB4D9CCB5}"/>
              </a:ext>
            </a:extLst>
          </p:cNvPr>
          <p:cNvSpPr txBox="1"/>
          <p:nvPr/>
        </p:nvSpPr>
        <p:spPr>
          <a:xfrm>
            <a:off x="345446" y="1009666"/>
            <a:ext cx="5605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AARI Process + RPA Bot + Open AI + LangChain + Pinecone</a:t>
            </a:r>
            <a:endParaRPr lang="en-IN" dirty="0"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31329C-261E-53E8-35D3-ECFFF7FA3A35}"/>
              </a:ext>
            </a:extLst>
          </p:cNvPr>
          <p:cNvSpPr/>
          <p:nvPr/>
        </p:nvSpPr>
        <p:spPr>
          <a:xfrm rot="16200000">
            <a:off x="190395" y="2271742"/>
            <a:ext cx="1504619" cy="396238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AARI</a:t>
            </a:r>
            <a:endParaRPr lang="en-IN" sz="1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14E2000-3846-2F0E-CC85-A90252084372}"/>
              </a:ext>
            </a:extLst>
          </p:cNvPr>
          <p:cNvSpPr/>
          <p:nvPr/>
        </p:nvSpPr>
        <p:spPr>
          <a:xfrm rot="16200000">
            <a:off x="190394" y="3843247"/>
            <a:ext cx="1504619" cy="396239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A360 RPA Bot</a:t>
            </a:r>
            <a:endParaRPr lang="en-IN" sz="1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45F4FB-B406-CC77-1F48-F28426926756}"/>
              </a:ext>
            </a:extLst>
          </p:cNvPr>
          <p:cNvSpPr/>
          <p:nvPr/>
        </p:nvSpPr>
        <p:spPr>
          <a:xfrm rot="16200000">
            <a:off x="150813" y="5454332"/>
            <a:ext cx="1583781" cy="39623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OpenAI + LangChain +</a:t>
            </a:r>
          </a:p>
          <a:p>
            <a:pPr algn="ctr"/>
            <a:r>
              <a:rPr lang="en-US" sz="1200" dirty="0"/>
              <a:t>Pinecone</a:t>
            </a:r>
            <a:endParaRPr lang="en-IN" sz="12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C65B33-728D-C467-1426-F82BD87A422C}"/>
              </a:ext>
            </a:extLst>
          </p:cNvPr>
          <p:cNvSpPr/>
          <p:nvPr/>
        </p:nvSpPr>
        <p:spPr>
          <a:xfrm>
            <a:off x="1227909" y="1804832"/>
            <a:ext cx="10093234" cy="1504620"/>
          </a:xfrm>
          <a:prstGeom prst="rect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2D5A414-AF22-6B48-E206-15E5DD42E4FD}"/>
              </a:ext>
            </a:extLst>
          </p:cNvPr>
          <p:cNvSpPr/>
          <p:nvPr/>
        </p:nvSpPr>
        <p:spPr>
          <a:xfrm>
            <a:off x="1227909" y="3289056"/>
            <a:ext cx="10093234" cy="1504620"/>
          </a:xfrm>
          <a:prstGeom prst="rect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9F83EA-6017-68EC-E4EF-926D45DA3235}"/>
              </a:ext>
            </a:extLst>
          </p:cNvPr>
          <p:cNvSpPr/>
          <p:nvPr/>
        </p:nvSpPr>
        <p:spPr>
          <a:xfrm>
            <a:off x="1227909" y="4860562"/>
            <a:ext cx="10093234" cy="1583780"/>
          </a:xfrm>
          <a:prstGeom prst="rect">
            <a:avLst/>
          </a:prstGeom>
          <a:solidFill>
            <a:schemeClr val="bg1"/>
          </a:solidFill>
          <a:ln w="571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buFontTx/>
              <a:buChar char="-"/>
            </a:pPr>
            <a:r>
              <a:rPr lang="en-US" sz="1800" dirty="0">
                <a:latin typeface="+mj-lt"/>
              </a:rPr>
              <a:t>Python script which is internally using LangChain , OpenAI , Pinecone Libraries will take each question from the file and return the answers</a:t>
            </a:r>
            <a:endParaRPr lang="en-IN" sz="1800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589D74-DADC-967C-3A2A-747D806930D1}"/>
              </a:ext>
            </a:extLst>
          </p:cNvPr>
          <p:cNvSpPr txBox="1"/>
          <p:nvPr/>
        </p:nvSpPr>
        <p:spPr>
          <a:xfrm>
            <a:off x="1436914" y="1898470"/>
            <a:ext cx="687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C000"/>
                </a:solidFill>
              </a:rPr>
              <a:t>STEP 1</a:t>
            </a:r>
            <a:endParaRPr lang="en-IN" sz="1400" dirty="0">
              <a:solidFill>
                <a:srgbClr val="FFC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B47B63-344B-856E-EFAF-E80EA59F52F0}"/>
              </a:ext>
            </a:extLst>
          </p:cNvPr>
          <p:cNvSpPr txBox="1"/>
          <p:nvPr/>
        </p:nvSpPr>
        <p:spPr>
          <a:xfrm>
            <a:off x="6767440" y="1892739"/>
            <a:ext cx="687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C000"/>
                </a:solidFill>
              </a:rPr>
              <a:t>STEP 5</a:t>
            </a:r>
            <a:endParaRPr lang="en-IN" sz="1400" dirty="0">
              <a:solidFill>
                <a:srgbClr val="FFC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5C9620-0354-3A50-0DCF-60CA5E9C2D2E}"/>
              </a:ext>
            </a:extLst>
          </p:cNvPr>
          <p:cNvSpPr txBox="1"/>
          <p:nvPr/>
        </p:nvSpPr>
        <p:spPr>
          <a:xfrm>
            <a:off x="1444743" y="2240861"/>
            <a:ext cx="3291840" cy="769441"/>
          </a:xfrm>
          <a:prstGeom prst="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latin typeface="+mj-lt"/>
              </a:rPr>
              <a:t>- User selects the Subject from AARI Form</a:t>
            </a:r>
          </a:p>
          <a:p>
            <a:r>
              <a:rPr lang="en-US" sz="1100" dirty="0">
                <a:latin typeface="+mj-lt"/>
              </a:rPr>
              <a:t>- Upload a excel file which has a set of queries to be answered based on a chosen subject to AARI Form </a:t>
            </a:r>
          </a:p>
          <a:p>
            <a:r>
              <a:rPr lang="en-US" sz="1100" dirty="0">
                <a:latin typeface="+mj-lt"/>
              </a:rPr>
              <a:t>- Submit the AARI Form</a:t>
            </a:r>
            <a:endParaRPr lang="en-IN" sz="1100" dirty="0">
              <a:latin typeface="+mj-lt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BD0690-7B44-BBC6-5AC0-92DFE512AB86}"/>
              </a:ext>
            </a:extLst>
          </p:cNvPr>
          <p:cNvSpPr txBox="1"/>
          <p:nvPr/>
        </p:nvSpPr>
        <p:spPr>
          <a:xfrm>
            <a:off x="6767440" y="2179690"/>
            <a:ext cx="3831551" cy="76944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sz="1100" dirty="0">
                <a:latin typeface="+mj-lt"/>
              </a:rPr>
              <a:t>Displays the modified excel file content (questions &amp; answers) in a table element inside AARI Form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latin typeface="+mj-lt"/>
              </a:rPr>
              <a:t>Human Task to review the answers , modify the answers if required and submit the final data. </a:t>
            </a:r>
          </a:p>
        </p:txBody>
      </p:sp>
      <p:pic>
        <p:nvPicPr>
          <p:cNvPr id="22" name="Picture 21" descr="Logo&#10;&#10;Description automatically generated">
            <a:extLst>
              <a:ext uri="{FF2B5EF4-FFF2-40B4-BE49-F238E27FC236}">
                <a16:creationId xmlns:a16="http://schemas.microsoft.com/office/drawing/2014/main" id="{0EA38880-E9D0-3A2D-AB86-374FDC0555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842" y="2482919"/>
            <a:ext cx="296531" cy="39548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AD60DD5-A97A-8809-A855-45E29B5E61BE}"/>
              </a:ext>
            </a:extLst>
          </p:cNvPr>
          <p:cNvSpPr txBox="1"/>
          <p:nvPr/>
        </p:nvSpPr>
        <p:spPr>
          <a:xfrm>
            <a:off x="1444743" y="3341600"/>
            <a:ext cx="687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STEP 2</a:t>
            </a:r>
            <a:endParaRPr lang="en-IN" sz="1400" dirty="0">
              <a:solidFill>
                <a:srgbClr val="C0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33CFCA8-240D-4E80-933E-0C9998890A4C}"/>
              </a:ext>
            </a:extLst>
          </p:cNvPr>
          <p:cNvSpPr txBox="1"/>
          <p:nvPr/>
        </p:nvSpPr>
        <p:spPr>
          <a:xfrm>
            <a:off x="1419709" y="3605497"/>
            <a:ext cx="3457303" cy="1107996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sz="1100" dirty="0">
                <a:latin typeface="+mj-lt"/>
              </a:rPr>
              <a:t>RPA Bot downloads the uploaded file from AARI Storage &amp; save it locally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latin typeface="+mj-lt"/>
              </a:rPr>
              <a:t>Loop through each row in the Excel file and pass the questions to the Python logic 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latin typeface="+mj-lt"/>
              </a:rPr>
              <a:t>Also, find the correct document for the select subject to process the question</a:t>
            </a:r>
          </a:p>
        </p:txBody>
      </p:sp>
      <p:pic>
        <p:nvPicPr>
          <p:cNvPr id="27" name="Picture 26" descr="Logo&#10;&#10;Description automatically generated">
            <a:extLst>
              <a:ext uri="{FF2B5EF4-FFF2-40B4-BE49-F238E27FC236}">
                <a16:creationId xmlns:a16="http://schemas.microsoft.com/office/drawing/2014/main" id="{EB6FEE30-4EB6-AAE8-A394-FC02205E5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0139" y="2485943"/>
            <a:ext cx="296531" cy="3954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05BD573-9AE3-59B9-B92F-662CC1927F3F}"/>
              </a:ext>
            </a:extLst>
          </p:cNvPr>
          <p:cNvSpPr txBox="1"/>
          <p:nvPr/>
        </p:nvSpPr>
        <p:spPr>
          <a:xfrm>
            <a:off x="1537062" y="5241707"/>
            <a:ext cx="3457303" cy="76944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sz="1100" dirty="0">
                <a:latin typeface="+mj-lt"/>
              </a:rPr>
              <a:t>Python script which is internally using LangChain , OpenAI , Pinecone Libraries. This script will take each question from the file, process it based on the selected subject related document and returns the answer.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1CB6BFA-D305-A2A0-A5A3-AC9F150633E2}"/>
              </a:ext>
            </a:extLst>
          </p:cNvPr>
          <p:cNvSpPr txBox="1"/>
          <p:nvPr/>
        </p:nvSpPr>
        <p:spPr>
          <a:xfrm>
            <a:off x="1466514" y="4947568"/>
            <a:ext cx="687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B050"/>
                </a:solidFill>
              </a:rPr>
              <a:t>STEP 3</a:t>
            </a:r>
            <a:endParaRPr lang="en-IN" sz="1400" dirty="0">
              <a:solidFill>
                <a:srgbClr val="00B050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4C25DE4-84D3-2F3A-C38E-6369DDD15BBA}"/>
              </a:ext>
            </a:extLst>
          </p:cNvPr>
          <p:cNvSpPr txBox="1"/>
          <p:nvPr/>
        </p:nvSpPr>
        <p:spPr>
          <a:xfrm>
            <a:off x="5263299" y="3366256"/>
            <a:ext cx="687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STEP 4</a:t>
            </a:r>
            <a:endParaRPr lang="en-IN" sz="1400" dirty="0">
              <a:solidFill>
                <a:srgbClr val="C0000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92E1BA9-340E-DC81-26EA-EF1B78D571DB}"/>
              </a:ext>
            </a:extLst>
          </p:cNvPr>
          <p:cNvSpPr txBox="1"/>
          <p:nvPr/>
        </p:nvSpPr>
        <p:spPr>
          <a:xfrm>
            <a:off x="5263299" y="3702799"/>
            <a:ext cx="3226680" cy="600164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sz="1100" dirty="0">
                <a:latin typeface="+mj-lt"/>
              </a:rPr>
              <a:t>Modify the excel file with answer, once the bot gets the answer for a question.</a:t>
            </a:r>
          </a:p>
          <a:p>
            <a:pPr marL="171450" indent="-171450">
              <a:buFontTx/>
              <a:buChar char="-"/>
            </a:pPr>
            <a:r>
              <a:rPr lang="en-US" sz="1100" dirty="0">
                <a:latin typeface="+mj-lt"/>
              </a:rPr>
              <a:t>Continue the loop until the last question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79C2F5C-CCE4-BECD-3793-32EA0FF807E0}"/>
              </a:ext>
            </a:extLst>
          </p:cNvPr>
          <p:cNvSpPr txBox="1"/>
          <p:nvPr/>
        </p:nvSpPr>
        <p:spPr>
          <a:xfrm>
            <a:off x="9081855" y="3330263"/>
            <a:ext cx="687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STEP 6</a:t>
            </a:r>
            <a:endParaRPr lang="en-IN" sz="1400" dirty="0">
              <a:solidFill>
                <a:srgbClr val="C0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5F3402A-CDE1-29CB-452C-565EDA4F367A}"/>
              </a:ext>
            </a:extLst>
          </p:cNvPr>
          <p:cNvSpPr txBox="1"/>
          <p:nvPr/>
        </p:nvSpPr>
        <p:spPr>
          <a:xfrm>
            <a:off x="9081855" y="3710777"/>
            <a:ext cx="2073825" cy="430887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txBody>
          <a:bodyPr wrap="square" rtlCol="0">
            <a:spAutoFit/>
          </a:bodyPr>
          <a:lstStyle/>
          <a:p>
            <a:pPr marL="171450" indent="-171450">
              <a:buFontTx/>
              <a:buChar char="-"/>
            </a:pPr>
            <a:r>
              <a:rPr lang="en-US" sz="1100" dirty="0">
                <a:latin typeface="+mj-lt"/>
              </a:rPr>
              <a:t>Final Data will get saved as an excel file locally</a:t>
            </a:r>
            <a:endParaRPr lang="en-IN" sz="1100" dirty="0">
              <a:latin typeface="+mj-lt"/>
            </a:endParaRP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BBD3E9E-03A3-0B10-636F-6D95526AAE3D}"/>
              </a:ext>
            </a:extLst>
          </p:cNvPr>
          <p:cNvCxnSpPr>
            <a:stCxn id="13" idx="2"/>
          </p:cNvCxnSpPr>
          <p:nvPr/>
        </p:nvCxnSpPr>
        <p:spPr>
          <a:xfrm>
            <a:off x="3090663" y="3010302"/>
            <a:ext cx="0" cy="6619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2408C10-9277-19AC-0D4C-11CF4DF65249}"/>
              </a:ext>
            </a:extLst>
          </p:cNvPr>
          <p:cNvCxnSpPr>
            <a:cxnSpLocks/>
          </p:cNvCxnSpPr>
          <p:nvPr/>
        </p:nvCxnSpPr>
        <p:spPr>
          <a:xfrm>
            <a:off x="3085429" y="4713493"/>
            <a:ext cx="0" cy="528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7FA64759-9FD7-C66D-D499-FA19AE4F59B5}"/>
              </a:ext>
            </a:extLst>
          </p:cNvPr>
          <p:cNvCxnSpPr/>
          <p:nvPr/>
        </p:nvCxnSpPr>
        <p:spPr>
          <a:xfrm flipV="1">
            <a:off x="4994365" y="4327792"/>
            <a:ext cx="1702526" cy="1213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F4E5B4B-D27F-4D6B-2079-0D588D524B63}"/>
              </a:ext>
            </a:extLst>
          </p:cNvPr>
          <p:cNvCxnSpPr/>
          <p:nvPr/>
        </p:nvCxnSpPr>
        <p:spPr>
          <a:xfrm flipV="1">
            <a:off x="7829006" y="2935203"/>
            <a:ext cx="0" cy="738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A536E178-E283-487C-B5A8-E2D90574D700}"/>
              </a:ext>
            </a:extLst>
          </p:cNvPr>
          <p:cNvCxnSpPr>
            <a:cxnSpLocks/>
          </p:cNvCxnSpPr>
          <p:nvPr/>
        </p:nvCxnSpPr>
        <p:spPr>
          <a:xfrm>
            <a:off x="10110058" y="2959703"/>
            <a:ext cx="0" cy="7631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453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9A1F4656-FFDA-4BA3-8516-90E58C01A5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3" name="Text Placeholder 8">
            <a:extLst>
              <a:ext uri="{FF2B5EF4-FFF2-40B4-BE49-F238E27FC236}">
                <a16:creationId xmlns:a16="http://schemas.microsoft.com/office/drawing/2014/main" id="{53B82361-C3AC-D2D0-52E0-503F0A59E2AD}"/>
              </a:ext>
            </a:extLst>
          </p:cNvPr>
          <p:cNvSpPr txBox="1">
            <a:spLocks/>
          </p:cNvSpPr>
          <p:nvPr/>
        </p:nvSpPr>
        <p:spPr>
          <a:xfrm>
            <a:off x="241164" y="0"/>
            <a:ext cx="5257798" cy="7262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600"/>
              </a:spcAft>
              <a:buNone/>
            </a:pPr>
            <a:r>
              <a:rPr lang="en-US" sz="2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pic>
        <p:nvPicPr>
          <p:cNvPr id="3" name="video1313390512">
            <a:hlinkClick r:id="" action="ppaction://media"/>
            <a:extLst>
              <a:ext uri="{FF2B5EF4-FFF2-40B4-BE49-F238E27FC236}">
                <a16:creationId xmlns:a16="http://schemas.microsoft.com/office/drawing/2014/main" id="{67DF0353-A07C-47E3-7F4C-A5254FC6A8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380" y="518887"/>
            <a:ext cx="10347067" cy="5820226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081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34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1224</TotalTime>
  <Words>477</Words>
  <Application>Microsoft Office PowerPoint</Application>
  <PresentationFormat>Widescreen</PresentationFormat>
  <Paragraphs>64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Museo Sans 300</vt:lpstr>
      <vt:lpstr>Museo Sans 500</vt:lpstr>
      <vt:lpstr>Museo Sans 700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Sikha P</dc:creator>
  <cp:lastModifiedBy>Sikha P</cp:lastModifiedBy>
  <cp:revision>32</cp:revision>
  <dcterms:created xsi:type="dcterms:W3CDTF">2023-04-13T04:21:29Z</dcterms:created>
  <dcterms:modified xsi:type="dcterms:W3CDTF">2023-04-25T16:45:29Z</dcterms:modified>
</cp:coreProperties>
</file>

<file path=docProps/thumbnail.jpeg>
</file>